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59" r:id="rId6"/>
    <p:sldId id="267" r:id="rId7"/>
    <p:sldId id="260"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07D89-12EF-4A88-9474-CF0F788825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3AC2705-BB7A-6CB0-F844-E13494EBEF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6501DF9-CF10-D0D7-A98B-3045C53D98C2}"/>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6B0E60B9-F8DF-7B57-56B6-7F0AE2680F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98F4B6-A2C3-CD13-C461-B0CD05749F7C}"/>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1492556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E0B2-6C11-D361-32B9-A7CD4BAA612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9B2425-0D6D-5B46-65DB-8138A45BDC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B57833-8C8B-E926-4314-E4B3AE9DC895}"/>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8FC3771E-E4EA-9EE1-0A6F-BCD576028F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67DC1A-8A3F-1273-839F-1457FBBB879A}"/>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527091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FA7A5C-6C7C-68AA-0EA0-DA400BAEC0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52FF81-F482-313C-8E7F-AD21E5996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0180CD-70F6-6AAE-7EF6-ACF049A4149F}"/>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248F6501-347E-60F1-5FF2-E16278E566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ECE24F-37F4-CC5F-928C-CFA15CD00918}"/>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6495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6E347-1394-A876-4BC7-123C16B67E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587BCC-99E1-8700-FCCE-90C513103B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BBE3C7-9B9B-A5DE-F191-629EF88C3670}"/>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5FAAE068-8EF2-D115-8A37-654B37E8FF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68C282-D682-9411-D462-C90D6BB05CE7}"/>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329431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3DD44-6369-E630-0FAA-50D1012B79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7B3C918-DD78-55C6-D37F-D978E6F9F1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DFD11B-9BD6-7D8A-6E18-9EAB42B14CF2}"/>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DC698023-0128-1EF2-1990-1A70468475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A6F183-2334-B2C7-BA2E-9FC503147140}"/>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2613410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BD68-BBB0-2BD7-2150-91C8518C5A7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83DE814-374D-74EB-9D99-A89BC74D96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7D44C98-4C81-7EDB-641C-734C773280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3898225-5908-B1BB-132F-23CEE9A61BEA}"/>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6" name="Footer Placeholder 5">
            <a:extLst>
              <a:ext uri="{FF2B5EF4-FFF2-40B4-BE49-F238E27FC236}">
                <a16:creationId xmlns:a16="http://schemas.microsoft.com/office/drawing/2014/main" id="{C9C5DFD6-C575-86BC-21E0-D9D03A7C3FF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964AD6C-A19A-65FC-C207-AF91F2AFB35F}"/>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2668178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99038-B151-A2DF-2B5E-83649843BE4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D89F33A-A109-E359-6779-357B734135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C058C1-3217-D519-4049-4234E6AD05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C7AE63C-4109-4537-6D7D-92EECA562D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1864E1-F9E8-7228-F58D-617C02B92B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9D0023A-C6FB-E6C0-294C-C697E21923D7}"/>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8" name="Footer Placeholder 7">
            <a:extLst>
              <a:ext uri="{FF2B5EF4-FFF2-40B4-BE49-F238E27FC236}">
                <a16:creationId xmlns:a16="http://schemas.microsoft.com/office/drawing/2014/main" id="{3E6576FE-9582-573A-F3B6-6AF40C696B8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DF07AB4-0A8F-CF15-BD2F-F65F1E85258A}"/>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4223139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B9E33-4515-BAEE-8A6B-F9A27BC7960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78EA3EE-4B03-750C-9961-369E049ABAAC}"/>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4" name="Footer Placeholder 3">
            <a:extLst>
              <a:ext uri="{FF2B5EF4-FFF2-40B4-BE49-F238E27FC236}">
                <a16:creationId xmlns:a16="http://schemas.microsoft.com/office/drawing/2014/main" id="{B90BD97D-0288-603B-4492-BC5373B8848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55F7EC0-6C0B-3926-3F95-4FFA5C2A688B}"/>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1928123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B694C6-A610-D6A0-4C4F-EDDCAF77CA91}"/>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3" name="Footer Placeholder 2">
            <a:extLst>
              <a:ext uri="{FF2B5EF4-FFF2-40B4-BE49-F238E27FC236}">
                <a16:creationId xmlns:a16="http://schemas.microsoft.com/office/drawing/2014/main" id="{6D72B19B-AE54-5171-C000-DDC4C967D01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49AC4FA-6BBF-941F-44A9-D29B73E90168}"/>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2838008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D4E6B-5FB5-4E3C-EDE6-FA8188A607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45D2585-6F84-BD29-3173-85AC684671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D47FE35-CE6A-DB10-67AA-143E5F3976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CA63A2-FAFB-4FC3-1713-402DC1C77F14}"/>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6" name="Footer Placeholder 5">
            <a:extLst>
              <a:ext uri="{FF2B5EF4-FFF2-40B4-BE49-F238E27FC236}">
                <a16:creationId xmlns:a16="http://schemas.microsoft.com/office/drawing/2014/main" id="{A505ECBC-8CB5-E58C-11EA-EC2F03C492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C61355-F657-46C1-40B6-20E0489BB543}"/>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160725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F06FC-F7D0-5648-819A-3E47902B7E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2866570-5B00-A154-6A6C-03BD18990A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E1C5E4E-7229-2AC7-F14B-F00D580B90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C63CFC-DE03-873C-C4FA-3FC83004B76A}"/>
              </a:ext>
            </a:extLst>
          </p:cNvPr>
          <p:cNvSpPr>
            <a:spLocks noGrp="1"/>
          </p:cNvSpPr>
          <p:nvPr>
            <p:ph type="dt" sz="half" idx="10"/>
          </p:nvPr>
        </p:nvSpPr>
        <p:spPr/>
        <p:txBody>
          <a:bodyPr/>
          <a:lstStyle/>
          <a:p>
            <a:fld id="{1A1B2654-DBBF-4283-83B0-F02564192104}" type="datetimeFigureOut">
              <a:rPr lang="en-IN" smtClean="0"/>
              <a:t>05-05-2024</a:t>
            </a:fld>
            <a:endParaRPr lang="en-IN"/>
          </a:p>
        </p:txBody>
      </p:sp>
      <p:sp>
        <p:nvSpPr>
          <p:cNvPr id="6" name="Footer Placeholder 5">
            <a:extLst>
              <a:ext uri="{FF2B5EF4-FFF2-40B4-BE49-F238E27FC236}">
                <a16:creationId xmlns:a16="http://schemas.microsoft.com/office/drawing/2014/main" id="{6FE22FCE-D79E-317D-44C4-E8E64631584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CF764A-96B5-D0BE-3C76-EB6C8479F4E7}"/>
              </a:ext>
            </a:extLst>
          </p:cNvPr>
          <p:cNvSpPr>
            <a:spLocks noGrp="1"/>
          </p:cNvSpPr>
          <p:nvPr>
            <p:ph type="sldNum" sz="quarter" idx="12"/>
          </p:nvPr>
        </p:nvSpPr>
        <p:spPr/>
        <p:txBody>
          <a:bodyPr/>
          <a:lstStyle/>
          <a:p>
            <a:fld id="{D653E76F-530F-4A86-912E-A939F95123F8}" type="slidenum">
              <a:rPr lang="en-IN" smtClean="0"/>
              <a:t>‹#›</a:t>
            </a:fld>
            <a:endParaRPr lang="en-IN"/>
          </a:p>
        </p:txBody>
      </p:sp>
    </p:spTree>
    <p:extLst>
      <p:ext uri="{BB962C8B-B14F-4D97-AF65-F5344CB8AC3E}">
        <p14:creationId xmlns:p14="http://schemas.microsoft.com/office/powerpoint/2010/main" val="2760720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AFD56F-5A0F-5FD6-B987-A64C53CBFD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F5DD7D-6DB7-2715-58AD-599B98BCD2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9363BC-6C98-EB31-EC69-82298128D3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1B2654-DBBF-4283-83B0-F02564192104}" type="datetimeFigureOut">
              <a:rPr lang="en-IN" smtClean="0"/>
              <a:t>05-05-2024</a:t>
            </a:fld>
            <a:endParaRPr lang="en-IN"/>
          </a:p>
        </p:txBody>
      </p:sp>
      <p:sp>
        <p:nvSpPr>
          <p:cNvPr id="5" name="Footer Placeholder 4">
            <a:extLst>
              <a:ext uri="{FF2B5EF4-FFF2-40B4-BE49-F238E27FC236}">
                <a16:creationId xmlns:a16="http://schemas.microsoft.com/office/drawing/2014/main" id="{D4D0F1F5-C01E-DA21-95F6-ADF0667B56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6F71DC3-EE04-E4F2-C1B5-E7C3EDDDD9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53E76F-530F-4A86-912E-A939F95123F8}" type="slidenum">
              <a:rPr lang="en-IN" smtClean="0"/>
              <a:t>‹#›</a:t>
            </a:fld>
            <a:endParaRPr lang="en-IN"/>
          </a:p>
        </p:txBody>
      </p:sp>
    </p:spTree>
    <p:extLst>
      <p:ext uri="{BB962C8B-B14F-4D97-AF65-F5344CB8AC3E}">
        <p14:creationId xmlns:p14="http://schemas.microsoft.com/office/powerpoint/2010/main" val="150357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8BC58-9ED8-CEBF-89E3-350F83F58ACF}"/>
              </a:ext>
            </a:extLst>
          </p:cNvPr>
          <p:cNvSpPr>
            <a:spLocks noGrp="1"/>
          </p:cNvSpPr>
          <p:nvPr>
            <p:ph type="ctrTitle"/>
          </p:nvPr>
        </p:nvSpPr>
        <p:spPr>
          <a:xfrm>
            <a:off x="1748117" y="2220537"/>
            <a:ext cx="8821271" cy="1683670"/>
          </a:xfrm>
        </p:spPr>
        <p:txBody>
          <a:bodyPr>
            <a:normAutofit fontScale="90000"/>
          </a:bodyPr>
          <a:lstStyle/>
          <a:p>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IN" sz="4400" dirty="0">
                <a:latin typeface="Times New Roman" panose="02020603050405020304" pitchFamily="18" charset="0"/>
                <a:cs typeface="Times New Roman" panose="02020603050405020304" pitchFamily="18" charset="0"/>
              </a:rPr>
              <a:t>Music Genre Clustering</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F26E54D-9B1D-5020-BA5C-5C089594F3C3}"/>
              </a:ext>
            </a:extLst>
          </p:cNvPr>
          <p:cNvSpPr>
            <a:spLocks noGrp="1"/>
          </p:cNvSpPr>
          <p:nvPr>
            <p:ph type="subTitle" idx="1"/>
          </p:nvPr>
        </p:nvSpPr>
        <p:spPr>
          <a:xfrm>
            <a:off x="1586753" y="4033837"/>
            <a:ext cx="9144000" cy="1655762"/>
          </a:xfrm>
        </p:spPr>
        <p:txBody>
          <a:bodyPr>
            <a:normAutofit/>
          </a:bodyPr>
          <a:lstStyle/>
          <a:p>
            <a:r>
              <a:rPr lang="en-IN" dirty="0">
                <a:latin typeface="Times New Roman" panose="02020603050405020304" pitchFamily="18" charset="0"/>
                <a:cs typeface="Times New Roman" panose="02020603050405020304" pitchFamily="18" charset="0"/>
              </a:rPr>
              <a:t>Team Members</a:t>
            </a:r>
          </a:p>
          <a:p>
            <a:pPr marL="457200" indent="-457200">
              <a:buAutoNum type="arabicPeriod"/>
            </a:pPr>
            <a:r>
              <a:rPr lang="en-IN" dirty="0"/>
              <a:t>Krsna Asthana[RA2111026010351]</a:t>
            </a:r>
          </a:p>
          <a:p>
            <a:pPr marL="457200" indent="-457200">
              <a:buAutoNum type="arabicPeriod"/>
            </a:pPr>
            <a:r>
              <a:rPr lang="en-IN" dirty="0"/>
              <a:t>Anshuman Sharma[RA2111026010361]</a:t>
            </a:r>
          </a:p>
        </p:txBody>
      </p:sp>
      <p:pic>
        <p:nvPicPr>
          <p:cNvPr id="6" name="Picture 5">
            <a:extLst>
              <a:ext uri="{FF2B5EF4-FFF2-40B4-BE49-F238E27FC236}">
                <a16:creationId xmlns:a16="http://schemas.microsoft.com/office/drawing/2014/main" id="{51D13F9A-1D23-F3BA-BE23-B83DD2E65B04}"/>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sp>
        <p:nvSpPr>
          <p:cNvPr id="10" name="TextBox 9">
            <a:extLst>
              <a:ext uri="{FF2B5EF4-FFF2-40B4-BE49-F238E27FC236}">
                <a16:creationId xmlns:a16="http://schemas.microsoft.com/office/drawing/2014/main" id="{FF778F1D-0584-9C3F-221B-9EEAF81820CB}"/>
              </a:ext>
            </a:extLst>
          </p:cNvPr>
          <p:cNvSpPr txBox="1"/>
          <p:nvPr/>
        </p:nvSpPr>
        <p:spPr>
          <a:xfrm>
            <a:off x="3110753" y="161646"/>
            <a:ext cx="7826188" cy="1015663"/>
          </a:xfrm>
          <a:prstGeom prst="rect">
            <a:avLst/>
          </a:prstGeom>
          <a:noFill/>
        </p:spPr>
        <p:txBody>
          <a:bodyPr wrap="square">
            <a:spAutoFit/>
          </a:bodyPr>
          <a:lstStyle/>
          <a:p>
            <a:r>
              <a:rPr lang="en-IN" sz="2000" dirty="0">
                <a:latin typeface="Times New Roman" panose="02020603050405020304" pitchFamily="18" charset="0"/>
                <a:cs typeface="Times New Roman" panose="02020603050405020304" pitchFamily="18" charset="0"/>
              </a:rPr>
              <a:t>SRM Institute of Science and Technology</a:t>
            </a:r>
          </a:p>
          <a:p>
            <a:r>
              <a:rPr lang="en-IN" sz="2000" dirty="0">
                <a:latin typeface="Times New Roman" panose="02020603050405020304" pitchFamily="18" charset="0"/>
                <a:cs typeface="Times New Roman" panose="02020603050405020304" pitchFamily="18" charset="0"/>
              </a:rPr>
              <a:t>College of Engineering &amp; Technology | School of Computing </a:t>
            </a:r>
          </a:p>
          <a:p>
            <a:r>
              <a:rPr lang="en-IN" sz="2000" dirty="0">
                <a:latin typeface="Times New Roman" panose="02020603050405020304" pitchFamily="18" charset="0"/>
                <a:cs typeface="Times New Roman" panose="02020603050405020304" pitchFamily="18" charset="0"/>
              </a:rPr>
              <a:t>Department of Computational Intelligence</a:t>
            </a:r>
          </a:p>
        </p:txBody>
      </p:sp>
      <p:sp>
        <p:nvSpPr>
          <p:cNvPr id="12" name="TextBox 11">
            <a:extLst>
              <a:ext uri="{FF2B5EF4-FFF2-40B4-BE49-F238E27FC236}">
                <a16:creationId xmlns:a16="http://schemas.microsoft.com/office/drawing/2014/main" id="{3A8D8FBE-097C-1EBA-E7A5-0CD09DFD9F6C}"/>
              </a:ext>
            </a:extLst>
          </p:cNvPr>
          <p:cNvSpPr txBox="1"/>
          <p:nvPr/>
        </p:nvSpPr>
        <p:spPr>
          <a:xfrm>
            <a:off x="3343835" y="1591201"/>
            <a:ext cx="60960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18CSC305J Artificial Intelligence – Mini Project </a:t>
            </a:r>
          </a:p>
        </p:txBody>
      </p:sp>
      <p:pic>
        <p:nvPicPr>
          <p:cNvPr id="7" name="Recorded Sound">
            <a:hlinkClick r:id="" action="ppaction://media"/>
            <a:extLst>
              <a:ext uri="{FF2B5EF4-FFF2-40B4-BE49-F238E27FC236}">
                <a16:creationId xmlns:a16="http://schemas.microsoft.com/office/drawing/2014/main" id="{335326A5-6EA8-28FA-8749-FDD8EE4FA2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149" y="6366155"/>
            <a:ext cx="487363" cy="487363"/>
          </a:xfrm>
          <a:prstGeom prst="rect">
            <a:avLst/>
          </a:prstGeom>
        </p:spPr>
      </p:pic>
    </p:spTree>
    <p:extLst>
      <p:ext uri="{BB962C8B-B14F-4D97-AF65-F5344CB8AC3E}">
        <p14:creationId xmlns:p14="http://schemas.microsoft.com/office/powerpoint/2010/main" val="1287072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9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54119-E46A-EECB-2FD4-2EEAE644291E}"/>
              </a:ext>
            </a:extLst>
          </p:cNvPr>
          <p:cNvSpPr>
            <a:spLocks noGrp="1"/>
          </p:cNvSpPr>
          <p:nvPr>
            <p:ph type="title"/>
          </p:nvPr>
        </p:nvSpPr>
        <p:spPr>
          <a:xfrm>
            <a:off x="649941" y="34213"/>
            <a:ext cx="10515600" cy="1325563"/>
          </a:xfrm>
        </p:spPr>
        <p:txBody>
          <a:bodyPr/>
          <a:lstStyle/>
          <a:p>
            <a:pPr algn="ctr"/>
            <a:r>
              <a:rPr lang="en-IN"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1ACC354A-0110-F0A1-8457-4E9F7B4DD477}"/>
              </a:ext>
            </a:extLst>
          </p:cNvPr>
          <p:cNvSpPr>
            <a:spLocks noGrp="1"/>
          </p:cNvSpPr>
          <p:nvPr>
            <p:ph idx="1"/>
          </p:nvPr>
        </p:nvSpPr>
        <p:spPr>
          <a:xfrm>
            <a:off x="838200" y="2088091"/>
            <a:ext cx="10515600" cy="3609975"/>
          </a:xfrm>
        </p:spPr>
        <p:txBody>
          <a:bodyPr>
            <a:normAutofit fontScale="70000" lnSpcReduction="20000"/>
          </a:bodyPr>
          <a:lstStyle/>
          <a:p>
            <a:pPr algn="l">
              <a:buFont typeface="+mj-lt"/>
              <a:buAutoNum type="arabicPeriod"/>
            </a:pPr>
            <a:r>
              <a:rPr lang="en-GB" b="1" i="0" dirty="0">
                <a:effectLst/>
                <a:latin typeface="Times New Roman" panose="02020603050405020304" pitchFamily="18" charset="0"/>
                <a:cs typeface="Times New Roman" panose="02020603050405020304" pitchFamily="18" charset="0"/>
              </a:rPr>
              <a:t>Data Acquisition and Preprocessing</a:t>
            </a:r>
            <a:r>
              <a:rPr lang="en-GB" b="0" i="0" dirty="0">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Describe the dataset used, highlighting its source (e.g., Spotify) and the attributes considered, such as danceability, energy, and key.</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Explain the preprocessing steps undertaken, including feature selection and standardization to ensure uniformity in scale across features.</a:t>
            </a:r>
          </a:p>
          <a:p>
            <a:pPr algn="l">
              <a:buFont typeface="+mj-lt"/>
              <a:buAutoNum type="arabicPeriod"/>
            </a:pPr>
            <a:r>
              <a:rPr lang="en-GB" b="1" i="0" dirty="0">
                <a:effectLst/>
                <a:latin typeface="Times New Roman" panose="02020603050405020304" pitchFamily="18" charset="0"/>
                <a:cs typeface="Times New Roman" panose="02020603050405020304" pitchFamily="18" charset="0"/>
              </a:rPr>
              <a:t>Clustering Methodology</a:t>
            </a:r>
            <a:r>
              <a:rPr lang="en-GB" b="0" i="0" dirty="0">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Introduce the K Means clustering algorithm and its application in partitioning songs into clusters based on similarities in selected features.</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Mention the choice of the number of clusters and the rationale behind it (e.g., elbow method, domain knowledge).</a:t>
            </a:r>
          </a:p>
          <a:p>
            <a:pPr algn="l">
              <a:buFont typeface="+mj-lt"/>
              <a:buAutoNum type="arabicPeriod"/>
            </a:pPr>
            <a:r>
              <a:rPr lang="en-GB" b="1" i="0" dirty="0">
                <a:effectLst/>
                <a:latin typeface="Times New Roman" panose="02020603050405020304" pitchFamily="18" charset="0"/>
                <a:cs typeface="Times New Roman" panose="02020603050405020304" pitchFamily="18" charset="0"/>
              </a:rPr>
              <a:t>Implications and Future Work</a:t>
            </a:r>
            <a:r>
              <a:rPr lang="en-GB" b="0" i="0" dirty="0">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Discuss the potential applications of the project findings, such as personalized recommendations, genre-specific playlists, and trend analysis.</a:t>
            </a:r>
          </a:p>
          <a:p>
            <a:pPr marL="742950" lvl="1" indent="-285750" algn="l">
              <a:buFont typeface="+mj-lt"/>
              <a:buAutoNum type="arabicPeriod"/>
            </a:pPr>
            <a:r>
              <a:rPr lang="en-GB" b="0" i="0" dirty="0">
                <a:effectLst/>
                <a:latin typeface="Times New Roman" panose="02020603050405020304" pitchFamily="18" charset="0"/>
                <a:cs typeface="Times New Roman" panose="02020603050405020304" pitchFamily="18" charset="0"/>
              </a:rPr>
              <a:t>Suggest avenues for future research, including the extension and adaptation of the methodology to accommodate evolving music datasets and foster continued exploration in music analytics</a:t>
            </a:r>
            <a:r>
              <a:rPr lang="en-IN" dirty="0">
                <a:latin typeface="Times New Roman" panose="02020603050405020304" pitchFamily="18" charset="0"/>
                <a:cs typeface="Times New Roman" panose="02020603050405020304" pitchFamily="18" charset="0"/>
              </a:rPr>
              <a:t>.</a:t>
            </a:r>
            <a:endParaRPr lang="en-GB" b="0" i="0" dirty="0">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3FC54D8-4A2F-36C0-B1A5-8021B939617F}"/>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pic>
        <p:nvPicPr>
          <p:cNvPr id="5" name="Recorded Sound">
            <a:hlinkClick r:id="" action="ppaction://media"/>
            <a:extLst>
              <a:ext uri="{FF2B5EF4-FFF2-40B4-BE49-F238E27FC236}">
                <a16:creationId xmlns:a16="http://schemas.microsoft.com/office/drawing/2014/main" id="{AF232F70-FF3A-EC06-97F5-7E7BFC01DE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2578" y="6336424"/>
            <a:ext cx="487363" cy="487363"/>
          </a:xfrm>
          <a:prstGeom prst="rect">
            <a:avLst/>
          </a:prstGeom>
        </p:spPr>
      </p:pic>
    </p:spTree>
    <p:extLst>
      <p:ext uri="{BB962C8B-B14F-4D97-AF65-F5344CB8AC3E}">
        <p14:creationId xmlns:p14="http://schemas.microsoft.com/office/powerpoint/2010/main" val="1071998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12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4260D-4EE7-9850-601A-15EECD333B2A}"/>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5E67C111-B467-CF11-DE8A-84D6F9A6C6B2}"/>
              </a:ext>
            </a:extLst>
          </p:cNvPr>
          <p:cNvSpPr>
            <a:spLocks noGrp="1"/>
          </p:cNvSpPr>
          <p:nvPr>
            <p:ph idx="1"/>
          </p:nvPr>
        </p:nvSpPr>
        <p:spPr/>
        <p:txBody>
          <a:bodyPr>
            <a:normAutofit fontScale="62500" lnSpcReduction="20000"/>
          </a:bodyPr>
          <a:lstStyle/>
          <a:p>
            <a:pPr algn="l"/>
            <a:r>
              <a:rPr lang="en-GB" sz="2200" b="0" i="0" dirty="0">
                <a:effectLst/>
                <a:latin typeface="Söhne"/>
              </a:rPr>
              <a:t>In this project, we explore the clustering of song genres based on fundamental musical features, employing techniques from Exploratory Data Analysis (EDA) and machine learning. The aim is to uncover underlying patterns and group songs into distinct clusters, facilitating a deeper understanding of the multifaceted nature of music genres and their characteristics in the real world.</a:t>
            </a:r>
          </a:p>
          <a:p>
            <a:pPr algn="l"/>
            <a:r>
              <a:rPr lang="en-GB" sz="3300" b="0" i="0" dirty="0">
                <a:effectLst/>
                <a:latin typeface="Söhne"/>
              </a:rPr>
              <a:t>Use Case Related Terms:</a:t>
            </a:r>
          </a:p>
          <a:p>
            <a:pPr algn="l">
              <a:buFont typeface="+mj-lt"/>
              <a:buAutoNum type="arabicPeriod"/>
            </a:pPr>
            <a:r>
              <a:rPr lang="en-GB" sz="2200" b="1" i="0" dirty="0">
                <a:effectLst/>
                <a:latin typeface="Söhne"/>
              </a:rPr>
              <a:t>Exploratory Data Analysis (EDA)</a:t>
            </a:r>
            <a:r>
              <a:rPr lang="en-GB" sz="2200" b="0" i="0" dirty="0">
                <a:effectLst/>
                <a:latin typeface="Söhne"/>
              </a:rPr>
              <a:t>:</a:t>
            </a:r>
          </a:p>
          <a:p>
            <a:pPr lvl="1"/>
            <a:r>
              <a:rPr lang="en-GB" sz="2200" b="0" i="0" dirty="0">
                <a:effectLst/>
                <a:latin typeface="Söhne"/>
              </a:rPr>
              <a:t>EDA involves </a:t>
            </a:r>
            <a:r>
              <a:rPr lang="en-GB" sz="2200" b="0" i="0" dirty="0" err="1">
                <a:effectLst/>
                <a:latin typeface="Söhne"/>
              </a:rPr>
              <a:t>analyzing</a:t>
            </a:r>
            <a:r>
              <a:rPr lang="en-GB" sz="2200" b="0" i="0" dirty="0">
                <a:effectLst/>
                <a:latin typeface="Söhne"/>
              </a:rPr>
              <a:t> data sets to summarize their main characteristics, often employing visual methods. In our project, EDA techniques are used to gain insights into the distribution and relationships of musical features before clustering.</a:t>
            </a:r>
          </a:p>
          <a:p>
            <a:pPr algn="l">
              <a:buFont typeface="+mj-lt"/>
              <a:buAutoNum type="arabicPeriod"/>
            </a:pPr>
            <a:r>
              <a:rPr lang="en-GB" sz="2200" b="1" i="0" dirty="0">
                <a:effectLst/>
                <a:latin typeface="Söhne"/>
              </a:rPr>
              <a:t>Clustering</a:t>
            </a:r>
            <a:r>
              <a:rPr lang="en-GB" sz="2200" b="0" i="0" dirty="0">
                <a:effectLst/>
                <a:latin typeface="Söhne"/>
              </a:rPr>
              <a:t>:</a:t>
            </a:r>
          </a:p>
          <a:p>
            <a:pPr lvl="1"/>
            <a:r>
              <a:rPr lang="en-GB" sz="2200" b="0" i="0" dirty="0">
                <a:effectLst/>
                <a:latin typeface="Söhne"/>
              </a:rPr>
              <a:t>Clustering is an unsupervised learning technique that partitions data into groups based on similarities in their attributes. In our context, clustering helps identify patterns and similarities among songs, leading to the formation of distinct genre-based clusters.</a:t>
            </a:r>
          </a:p>
          <a:p>
            <a:pPr algn="l">
              <a:buFont typeface="+mj-lt"/>
              <a:buAutoNum type="arabicPeriod"/>
            </a:pPr>
            <a:r>
              <a:rPr lang="en-GB" sz="2200" b="1" i="0" dirty="0">
                <a:effectLst/>
                <a:latin typeface="Söhne"/>
              </a:rPr>
              <a:t>Machine Learning</a:t>
            </a:r>
            <a:r>
              <a:rPr lang="en-GB" sz="2200" b="0" i="0" dirty="0">
                <a:effectLst/>
                <a:latin typeface="Söhne"/>
              </a:rPr>
              <a:t>:</a:t>
            </a:r>
          </a:p>
          <a:p>
            <a:pPr lvl="1"/>
            <a:r>
              <a:rPr lang="en-GB" sz="2200" b="0" i="0" dirty="0">
                <a:effectLst/>
                <a:latin typeface="Söhne"/>
              </a:rPr>
              <a:t>Machine learning involves developing algorithms that allow computers to learn from and make predictions or decisions based on data. In our project, machine learning algorithms, particularly K Means clustering, are utilized to cluster songs based on their features.</a:t>
            </a:r>
          </a:p>
          <a:p>
            <a:pPr algn="l">
              <a:buFont typeface="+mj-lt"/>
              <a:buAutoNum type="arabicPeriod"/>
            </a:pPr>
            <a:r>
              <a:rPr lang="en-GB" sz="2200" b="1" i="0" dirty="0">
                <a:effectLst/>
                <a:latin typeface="Söhne"/>
              </a:rPr>
              <a:t>Song Genres</a:t>
            </a:r>
            <a:r>
              <a:rPr lang="en-GB" sz="2200" b="0" i="0" dirty="0">
                <a:effectLst/>
                <a:latin typeface="Söhne"/>
              </a:rPr>
              <a:t>:</a:t>
            </a:r>
          </a:p>
          <a:p>
            <a:pPr lvl="1"/>
            <a:r>
              <a:rPr lang="en-GB" sz="2200" b="0" i="0" dirty="0">
                <a:effectLst/>
                <a:latin typeface="Söhne"/>
              </a:rPr>
              <a:t>Song genres categorize music based on shared characteristics such as rhythm, instrumentation, and lyrical themes. By clustering songs into genre-based groups, we aim to elucidate the diverse musical landscape encapsulated within the dataset.</a:t>
            </a:r>
          </a:p>
          <a:p>
            <a:pPr algn="l">
              <a:buFont typeface="+mj-lt"/>
              <a:buAutoNum type="arabicPeriod"/>
            </a:pPr>
            <a:r>
              <a:rPr lang="en-GB" sz="2200" b="1" i="0" dirty="0">
                <a:effectLst/>
                <a:latin typeface="Söhne"/>
              </a:rPr>
              <a:t>Feature Selection</a:t>
            </a:r>
            <a:r>
              <a:rPr lang="en-GB" sz="2200" b="0" i="0" dirty="0">
                <a:effectLst/>
                <a:latin typeface="Söhne"/>
              </a:rPr>
              <a:t>:</a:t>
            </a:r>
          </a:p>
          <a:p>
            <a:pPr lvl="1"/>
            <a:r>
              <a:rPr lang="en-GB" sz="2200" b="0" i="0" dirty="0">
                <a:effectLst/>
                <a:latin typeface="Söhne"/>
              </a:rPr>
              <a:t>Feature selection involves choosing relevant attributes from the data set for analysis. In our project, features such as danceability, energy, and key are selected as they are indicative of musical characteristics that contribute to genre classification.</a:t>
            </a:r>
          </a:p>
        </p:txBody>
      </p:sp>
      <p:pic>
        <p:nvPicPr>
          <p:cNvPr id="4" name="Picture 3">
            <a:extLst>
              <a:ext uri="{FF2B5EF4-FFF2-40B4-BE49-F238E27FC236}">
                <a16:creationId xmlns:a16="http://schemas.microsoft.com/office/drawing/2014/main" id="{54470091-7157-46C4-7EBC-9E193342F26B}"/>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pic>
        <p:nvPicPr>
          <p:cNvPr id="5" name="Recorded Sound">
            <a:hlinkClick r:id="" action="ppaction://media"/>
            <a:extLst>
              <a:ext uri="{FF2B5EF4-FFF2-40B4-BE49-F238E27FC236}">
                <a16:creationId xmlns:a16="http://schemas.microsoft.com/office/drawing/2014/main" id="{695D868F-5858-AB7E-F4E9-B6977EDBEA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0500" y="6304243"/>
            <a:ext cx="487363" cy="487363"/>
          </a:xfrm>
          <a:prstGeom prst="rect">
            <a:avLst/>
          </a:prstGeom>
        </p:spPr>
      </p:pic>
    </p:spTree>
    <p:extLst>
      <p:ext uri="{BB962C8B-B14F-4D97-AF65-F5344CB8AC3E}">
        <p14:creationId xmlns:p14="http://schemas.microsoft.com/office/powerpoint/2010/main" val="109147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6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F30A4-3C3B-A216-83BB-91219312244C}"/>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Challenges / Motivation</a:t>
            </a:r>
          </a:p>
        </p:txBody>
      </p:sp>
      <p:sp>
        <p:nvSpPr>
          <p:cNvPr id="3" name="Content Placeholder 2">
            <a:extLst>
              <a:ext uri="{FF2B5EF4-FFF2-40B4-BE49-F238E27FC236}">
                <a16:creationId xmlns:a16="http://schemas.microsoft.com/office/drawing/2014/main" id="{AD50BAFB-4921-1D00-2ACB-E826221FDCE2}"/>
              </a:ext>
            </a:extLst>
          </p:cNvPr>
          <p:cNvSpPr>
            <a:spLocks noGrp="1"/>
          </p:cNvSpPr>
          <p:nvPr>
            <p:ph idx="1"/>
          </p:nvPr>
        </p:nvSpPr>
        <p:spPr/>
        <p:txBody>
          <a:bodyPr>
            <a:normAutofit fontScale="55000" lnSpcReduction="20000"/>
          </a:bodyPr>
          <a:lstStyle/>
          <a:p>
            <a:pPr algn="l">
              <a:buFont typeface="+mj-lt"/>
              <a:buAutoNum type="arabicPeriod"/>
            </a:pPr>
            <a:r>
              <a:rPr lang="en-GB" b="1" i="0" dirty="0">
                <a:effectLst/>
                <a:latin typeface="Söhne"/>
              </a:rPr>
              <a:t>Data Heterogeneity</a:t>
            </a:r>
            <a:r>
              <a:rPr lang="en-GB" b="0" i="0" dirty="0">
                <a:effectLst/>
                <a:latin typeface="Söhne"/>
              </a:rPr>
              <a:t>:</a:t>
            </a:r>
          </a:p>
          <a:p>
            <a:pPr lvl="1"/>
            <a:r>
              <a:rPr lang="en-GB" b="0" i="0" dirty="0">
                <a:effectLst/>
                <a:latin typeface="Söhne"/>
              </a:rPr>
              <a:t>Music data often exhibits heterogeneity due to the diverse range of genres, artists, and cultural influences. This diversity poses challenges in standardizing features and defining genre boundaries, impacting the effectiveness of clustering algorithms.</a:t>
            </a:r>
          </a:p>
          <a:p>
            <a:pPr algn="l">
              <a:buFont typeface="+mj-lt"/>
              <a:buAutoNum type="arabicPeriod"/>
            </a:pPr>
            <a:r>
              <a:rPr lang="en-GB" b="1" i="0" dirty="0">
                <a:effectLst/>
                <a:latin typeface="Söhne"/>
              </a:rPr>
              <a:t>Subjectivity in Genre Classification</a:t>
            </a:r>
            <a:r>
              <a:rPr lang="en-GB" b="0" i="0" dirty="0">
                <a:effectLst/>
                <a:latin typeface="Söhne"/>
              </a:rPr>
              <a:t>:</a:t>
            </a:r>
          </a:p>
          <a:p>
            <a:pPr lvl="1"/>
            <a:r>
              <a:rPr lang="en-GB" b="0" i="0" dirty="0">
                <a:effectLst/>
                <a:latin typeface="Söhne"/>
              </a:rPr>
              <a:t>Genre classification can be subjective and context-dependent, varying based on cultural, temporal, and individual preferences. The ambiguity in genre definitions complicates the clustering process, as different interpretations of genres may lead to inconsistencies in cluster assignments.</a:t>
            </a:r>
          </a:p>
          <a:p>
            <a:pPr algn="l">
              <a:buFont typeface="+mj-lt"/>
              <a:buAutoNum type="arabicPeriod"/>
            </a:pPr>
            <a:r>
              <a:rPr lang="en-GB" b="1" i="0" dirty="0">
                <a:effectLst/>
                <a:latin typeface="Söhne"/>
              </a:rPr>
              <a:t>Dimensionality Reduction</a:t>
            </a:r>
            <a:r>
              <a:rPr lang="en-GB" b="0" i="0" dirty="0">
                <a:effectLst/>
                <a:latin typeface="Söhne"/>
              </a:rPr>
              <a:t>:</a:t>
            </a:r>
          </a:p>
          <a:p>
            <a:pPr lvl="1"/>
            <a:r>
              <a:rPr lang="en-GB" b="0" i="0" dirty="0">
                <a:effectLst/>
                <a:latin typeface="Söhne"/>
              </a:rPr>
              <a:t>Music datasets typically contain numerous features, resulting in high-dimensional data spaces. Dimensionality reduction techniques may be required to mitigate the curse of dimensionality and enhance the efficiency and interpretability of clustering algorithms.</a:t>
            </a:r>
          </a:p>
          <a:p>
            <a:pPr algn="l">
              <a:buFont typeface="+mj-lt"/>
              <a:buAutoNum type="arabicPeriod"/>
            </a:pPr>
            <a:r>
              <a:rPr lang="en-GB" b="1" i="0" dirty="0">
                <a:effectLst/>
                <a:latin typeface="Söhne"/>
              </a:rPr>
              <a:t>Interpretability vs. Accuracy Trade-off</a:t>
            </a:r>
            <a:r>
              <a:rPr lang="en-GB" b="0" i="0" dirty="0">
                <a:effectLst/>
                <a:latin typeface="Söhne"/>
              </a:rPr>
              <a:t>:</a:t>
            </a:r>
          </a:p>
          <a:p>
            <a:pPr lvl="1"/>
            <a:r>
              <a:rPr lang="en-GB" b="0" i="0" dirty="0">
                <a:effectLst/>
                <a:latin typeface="Söhne"/>
              </a:rPr>
              <a:t>Balancing interpretability with accuracy poses a challenge in clustering music genres. While complex clustering algorithms may yield more accurate results, they may be less interpretable, hindering the understanding of underlying genre patterns.</a:t>
            </a:r>
          </a:p>
          <a:p>
            <a:pPr algn="l">
              <a:buFont typeface="+mj-lt"/>
              <a:buAutoNum type="arabicPeriod"/>
            </a:pPr>
            <a:r>
              <a:rPr lang="en-GB" b="1" i="0" dirty="0">
                <a:effectLst/>
                <a:latin typeface="Söhne"/>
              </a:rPr>
              <a:t>Data Sparsity and Noise</a:t>
            </a:r>
            <a:r>
              <a:rPr lang="en-GB" b="0" i="0" dirty="0">
                <a:effectLst/>
                <a:latin typeface="Söhne"/>
              </a:rPr>
              <a:t>:</a:t>
            </a:r>
          </a:p>
          <a:p>
            <a:pPr lvl="1"/>
            <a:r>
              <a:rPr lang="en-GB" b="0" i="0" dirty="0">
                <a:effectLst/>
                <a:latin typeface="Söhne"/>
              </a:rPr>
              <a:t>Music datasets may suffer from data sparsity and noise, especially for less popular genres or obscure songs. Sparse data and noise can adversely affect the clustering process, leading to less meaningful or inaccurate cluster assignments.</a:t>
            </a:r>
          </a:p>
          <a:p>
            <a:pPr algn="l">
              <a:buFont typeface="+mj-lt"/>
              <a:buAutoNum type="arabicPeriod"/>
            </a:pPr>
            <a:r>
              <a:rPr lang="en-GB" b="1" i="0" dirty="0">
                <a:effectLst/>
                <a:latin typeface="Söhne"/>
              </a:rPr>
              <a:t>Dynamic Nature of Music Trends</a:t>
            </a:r>
            <a:r>
              <a:rPr lang="en-GB" b="0" i="0" dirty="0">
                <a:effectLst/>
                <a:latin typeface="Söhne"/>
              </a:rPr>
              <a:t>:</a:t>
            </a:r>
          </a:p>
          <a:p>
            <a:pPr lvl="1"/>
            <a:r>
              <a:rPr lang="en-GB" b="0" i="0" dirty="0">
                <a:effectLst/>
                <a:latin typeface="Söhne"/>
              </a:rPr>
              <a:t>Music trends are dynamic and evolve over time, influenced by cultural shifts, technological advancements, and social factors. Incorporating temporal dynamics into clustering models presents challenges in capturing and adapting to evolving genre patterns</a:t>
            </a:r>
            <a:r>
              <a:rPr lang="en-IN" b="0" i="0" dirty="0">
                <a:effectLst/>
                <a:latin typeface="Times New Roman" panose="02020603050405020304" pitchFamily="18" charset="0"/>
                <a:cs typeface="Times New Roman" panose="02020603050405020304" pitchFamily="18" charset="0"/>
              </a:rPr>
              <a:t>.</a:t>
            </a:r>
            <a:endParaRPr lang="en-GB" b="0" i="0" dirty="0">
              <a:effectLst/>
              <a:latin typeface="Söhne"/>
            </a:endParaRPr>
          </a:p>
        </p:txBody>
      </p:sp>
      <p:pic>
        <p:nvPicPr>
          <p:cNvPr id="4" name="Picture 3">
            <a:extLst>
              <a:ext uri="{FF2B5EF4-FFF2-40B4-BE49-F238E27FC236}">
                <a16:creationId xmlns:a16="http://schemas.microsoft.com/office/drawing/2014/main" id="{66DE28F4-9147-27AE-E539-BA356AADB696}"/>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pic>
        <p:nvPicPr>
          <p:cNvPr id="5" name="Recorded Sound">
            <a:hlinkClick r:id="" action="ppaction://media"/>
            <a:extLst>
              <a:ext uri="{FF2B5EF4-FFF2-40B4-BE49-F238E27FC236}">
                <a16:creationId xmlns:a16="http://schemas.microsoft.com/office/drawing/2014/main" id="{4966C04B-60D6-A2DD-C05E-E6659FD29E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043" y="6240367"/>
            <a:ext cx="487363" cy="487363"/>
          </a:xfrm>
          <a:prstGeom prst="rect">
            <a:avLst/>
          </a:prstGeom>
        </p:spPr>
      </p:pic>
    </p:spTree>
    <p:extLst>
      <p:ext uri="{BB962C8B-B14F-4D97-AF65-F5344CB8AC3E}">
        <p14:creationId xmlns:p14="http://schemas.microsoft.com/office/powerpoint/2010/main" val="196759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4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71B73-F4C1-C090-D2BB-EE26846097E7}"/>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Problem Statement</a:t>
            </a:r>
          </a:p>
        </p:txBody>
      </p:sp>
      <p:pic>
        <p:nvPicPr>
          <p:cNvPr id="4" name="Picture 3">
            <a:extLst>
              <a:ext uri="{FF2B5EF4-FFF2-40B4-BE49-F238E27FC236}">
                <a16:creationId xmlns:a16="http://schemas.microsoft.com/office/drawing/2014/main" id="{7D9D86B2-780C-2FE7-AA50-31B7D73F91E1}"/>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sp>
        <p:nvSpPr>
          <p:cNvPr id="8" name="Rectangle 3">
            <a:extLst>
              <a:ext uri="{FF2B5EF4-FFF2-40B4-BE49-F238E27FC236}">
                <a16:creationId xmlns:a16="http://schemas.microsoft.com/office/drawing/2014/main" id="{F565D791-14FC-5C5A-7E58-A42BA52DD189}"/>
              </a:ext>
            </a:extLst>
          </p:cNvPr>
          <p:cNvSpPr>
            <a:spLocks noGrp="1" noChangeArrowheads="1"/>
          </p:cNvSpPr>
          <p:nvPr>
            <p:ph idx="1"/>
          </p:nvPr>
        </p:nvSpPr>
        <p:spPr bwMode="auto">
          <a:xfrm>
            <a:off x="494397" y="1818928"/>
            <a:ext cx="11203206" cy="3372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Arial" panose="020B0604020202020204" pitchFamily="34" charset="0"/>
              </a:rPr>
              <a:t>The project aims to cluster songs based on their genre affiliations using fundamental musical features, utilizing techniques from EDA and K Means clustering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effectLst/>
                <a:latin typeface="Arial" panose="020B0604020202020204" pitchFamily="34" charset="0"/>
              </a:rPr>
              <a:t> to uncover genre patterns and enhance music understanding and exploration.</a:t>
            </a:r>
          </a:p>
          <a:p>
            <a:pPr algn="l"/>
            <a:r>
              <a:rPr lang="en-GB" sz="1200" b="1" i="0" dirty="0">
                <a:effectLst/>
                <a:latin typeface="Söhne"/>
              </a:rPr>
              <a:t>Description:</a:t>
            </a:r>
            <a:r>
              <a:rPr lang="en-GB" sz="1200" b="0" i="0" dirty="0">
                <a:effectLst/>
                <a:latin typeface="Söhne"/>
              </a:rPr>
              <a:t> The project seeks to address the challenge of organizing vast collections of songs into meaningful clusters based on their genre affiliations. This involves identifying similarities and differences in musical features such as danceability, energy, and key, and clustering songs into groups that exhibit similar characteristics. The primary goal is to provide insights into the diverse landscape of music genres, enabling applications such as personalized recommendations, genre-specific playlists, and trend analysis.</a:t>
            </a:r>
          </a:p>
          <a:p>
            <a:pPr algn="l"/>
            <a:r>
              <a:rPr lang="en-GB" sz="1200" b="0" i="0" dirty="0">
                <a:effectLst/>
                <a:latin typeface="Söhne"/>
              </a:rPr>
              <a:t>The problem statement entails:</a:t>
            </a:r>
          </a:p>
          <a:p>
            <a:pPr algn="l">
              <a:buFont typeface="+mj-lt"/>
              <a:buAutoNum type="arabicPeriod"/>
            </a:pPr>
            <a:r>
              <a:rPr lang="en-GB" sz="1200" b="0" i="0" dirty="0">
                <a:effectLst/>
                <a:latin typeface="Söhne"/>
              </a:rPr>
              <a:t>Preprocessing and exploring the dataset to understand the distribution and relationships of musical features.</a:t>
            </a:r>
          </a:p>
          <a:p>
            <a:pPr algn="l">
              <a:buFont typeface="+mj-lt"/>
              <a:buAutoNum type="arabicPeriod"/>
            </a:pPr>
            <a:r>
              <a:rPr lang="en-GB" sz="1200" b="0" i="0" dirty="0">
                <a:effectLst/>
                <a:latin typeface="Söhne"/>
              </a:rPr>
              <a:t>Applying K Means clustering algorithm to partition songs into clusters based on similarities in selected features.</a:t>
            </a:r>
          </a:p>
          <a:p>
            <a:pPr algn="l">
              <a:buFont typeface="+mj-lt"/>
              <a:buAutoNum type="arabicPeriod"/>
            </a:pPr>
            <a:r>
              <a:rPr lang="en-GB" sz="1200" b="0" i="0" dirty="0">
                <a:effectLst/>
                <a:latin typeface="Söhne"/>
              </a:rPr>
              <a:t>Evaluating and interpreting the resulting clusters to elucidate prevalent genres within each cluster.</a:t>
            </a:r>
          </a:p>
          <a:p>
            <a:pPr algn="l">
              <a:buFont typeface="+mj-lt"/>
              <a:buAutoNum type="arabicPeriod"/>
            </a:pPr>
            <a:r>
              <a:rPr lang="en-GB" sz="1200" b="0" i="0" dirty="0">
                <a:effectLst/>
                <a:latin typeface="Söhne"/>
              </a:rPr>
              <a:t>Addressing challenges such as data heterogeneity, subjectivity in genre classification, and dimensionality reduction to enhance the effectiveness of the clustering process.</a:t>
            </a:r>
          </a:p>
          <a:p>
            <a:pPr algn="l">
              <a:buFont typeface="+mj-lt"/>
              <a:buAutoNum type="arabicPeriod"/>
            </a:pPr>
            <a:r>
              <a:rPr lang="en-GB" sz="1200" b="0" i="0" dirty="0">
                <a:effectLst/>
                <a:latin typeface="Söhne"/>
              </a:rPr>
              <a:t>Demonstrating the relevance and applicability of the project findings in real-world scenarios, such as music streaming platforms, music recommendation systems, and music trend analysis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effectLst/>
              <a:latin typeface="Arial" panose="020B0604020202020204" pitchFamily="34" charset="0"/>
            </a:endParaRPr>
          </a:p>
        </p:txBody>
      </p:sp>
      <p:pic>
        <p:nvPicPr>
          <p:cNvPr id="3" name="Recorded Sound">
            <a:hlinkClick r:id="" action="ppaction://media"/>
            <a:extLst>
              <a:ext uri="{FF2B5EF4-FFF2-40B4-BE49-F238E27FC236}">
                <a16:creationId xmlns:a16="http://schemas.microsoft.com/office/drawing/2014/main" id="{45C99C30-ACC9-C039-25BF-3037E9F0ED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6359" y="6208991"/>
            <a:ext cx="487363" cy="487363"/>
          </a:xfrm>
          <a:prstGeom prst="rect">
            <a:avLst/>
          </a:prstGeom>
        </p:spPr>
      </p:pic>
    </p:spTree>
    <p:extLst>
      <p:ext uri="{BB962C8B-B14F-4D97-AF65-F5344CB8AC3E}">
        <p14:creationId xmlns:p14="http://schemas.microsoft.com/office/powerpoint/2010/main" val="441177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2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71B73-F4C1-C090-D2BB-EE26846097E7}"/>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Survey</a:t>
            </a:r>
          </a:p>
        </p:txBody>
      </p:sp>
      <p:pic>
        <p:nvPicPr>
          <p:cNvPr id="4" name="Picture 3">
            <a:extLst>
              <a:ext uri="{FF2B5EF4-FFF2-40B4-BE49-F238E27FC236}">
                <a16:creationId xmlns:a16="http://schemas.microsoft.com/office/drawing/2014/main" id="{7D9D86B2-780C-2FE7-AA50-31B7D73F91E1}"/>
              </a:ext>
            </a:extLst>
          </p:cNvPr>
          <p:cNvPicPr>
            <a:picLocks noChangeAspect="1"/>
          </p:cNvPicPr>
          <p:nvPr/>
        </p:nvPicPr>
        <p:blipFill rotWithShape="1">
          <a:blip r:embed="rId2">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pic>
        <p:nvPicPr>
          <p:cNvPr id="13" name="Picture 12">
            <a:extLst>
              <a:ext uri="{FF2B5EF4-FFF2-40B4-BE49-F238E27FC236}">
                <a16:creationId xmlns:a16="http://schemas.microsoft.com/office/drawing/2014/main" id="{BA34F5A6-F9FD-25B1-78C2-C979ED7A89C3}"/>
              </a:ext>
            </a:extLst>
          </p:cNvPr>
          <p:cNvPicPr>
            <a:picLocks noChangeAspect="1"/>
          </p:cNvPicPr>
          <p:nvPr/>
        </p:nvPicPr>
        <p:blipFill>
          <a:blip r:embed="rId3"/>
          <a:stretch>
            <a:fillRect/>
          </a:stretch>
        </p:blipFill>
        <p:spPr>
          <a:xfrm>
            <a:off x="2025396" y="1284732"/>
            <a:ext cx="8141208" cy="4288536"/>
          </a:xfrm>
          <a:prstGeom prst="rect">
            <a:avLst/>
          </a:prstGeom>
        </p:spPr>
      </p:pic>
      <p:graphicFrame>
        <p:nvGraphicFramePr>
          <p:cNvPr id="3" name="Table 2">
            <a:extLst>
              <a:ext uri="{FF2B5EF4-FFF2-40B4-BE49-F238E27FC236}">
                <a16:creationId xmlns:a16="http://schemas.microsoft.com/office/drawing/2014/main" id="{6849BF03-1B18-D09C-43D1-406987C5C52B}"/>
              </a:ext>
            </a:extLst>
          </p:cNvPr>
          <p:cNvGraphicFramePr>
            <a:graphicFrameLocks noGrp="1"/>
          </p:cNvGraphicFramePr>
          <p:nvPr>
            <p:extLst>
              <p:ext uri="{D42A27DB-BD31-4B8C-83A1-F6EECF244321}">
                <p14:modId xmlns:p14="http://schemas.microsoft.com/office/powerpoint/2010/main" val="1549575594"/>
              </p:ext>
            </p:extLst>
          </p:nvPr>
        </p:nvGraphicFramePr>
        <p:xfrm>
          <a:off x="1261534" y="1373095"/>
          <a:ext cx="9990664" cy="5213971"/>
        </p:xfrm>
        <a:graphic>
          <a:graphicData uri="http://schemas.openxmlformats.org/drawingml/2006/table">
            <a:tbl>
              <a:tblPr firstRow="1" bandRow="1">
                <a:tableStyleId>{5C22544A-7EE6-4342-B048-85BDC9FD1C3A}</a:tableStyleId>
              </a:tblPr>
              <a:tblGrid>
                <a:gridCol w="1998133">
                  <a:extLst>
                    <a:ext uri="{9D8B030D-6E8A-4147-A177-3AD203B41FA5}">
                      <a16:colId xmlns:a16="http://schemas.microsoft.com/office/drawing/2014/main" val="471829782"/>
                    </a:ext>
                  </a:extLst>
                </a:gridCol>
                <a:gridCol w="1998133">
                  <a:extLst>
                    <a:ext uri="{9D8B030D-6E8A-4147-A177-3AD203B41FA5}">
                      <a16:colId xmlns:a16="http://schemas.microsoft.com/office/drawing/2014/main" val="243075251"/>
                    </a:ext>
                  </a:extLst>
                </a:gridCol>
                <a:gridCol w="1998133">
                  <a:extLst>
                    <a:ext uri="{9D8B030D-6E8A-4147-A177-3AD203B41FA5}">
                      <a16:colId xmlns:a16="http://schemas.microsoft.com/office/drawing/2014/main" val="498771962"/>
                    </a:ext>
                  </a:extLst>
                </a:gridCol>
                <a:gridCol w="1346712">
                  <a:extLst>
                    <a:ext uri="{9D8B030D-6E8A-4147-A177-3AD203B41FA5}">
                      <a16:colId xmlns:a16="http://schemas.microsoft.com/office/drawing/2014/main" val="3995195002"/>
                    </a:ext>
                  </a:extLst>
                </a:gridCol>
                <a:gridCol w="2649553">
                  <a:extLst>
                    <a:ext uri="{9D8B030D-6E8A-4147-A177-3AD203B41FA5}">
                      <a16:colId xmlns:a16="http://schemas.microsoft.com/office/drawing/2014/main" val="3659423699"/>
                    </a:ext>
                  </a:extLst>
                </a:gridCol>
              </a:tblGrid>
              <a:tr h="382951">
                <a:tc>
                  <a:txBody>
                    <a:bodyPr/>
                    <a:lstStyle/>
                    <a:p>
                      <a:pPr fontAlgn="b"/>
                      <a:r>
                        <a:rPr lang="en-IN" sz="1200" b="1" dirty="0">
                          <a:effectLst/>
                        </a:rPr>
                        <a:t>Authors</a:t>
                      </a:r>
                    </a:p>
                  </a:txBody>
                  <a:tcPr anchor="b"/>
                </a:tc>
                <a:tc>
                  <a:txBody>
                    <a:bodyPr/>
                    <a:lstStyle/>
                    <a:p>
                      <a:r>
                        <a:rPr lang="en-IN" sz="1200" b="1" i="0" kern="1200" dirty="0">
                          <a:solidFill>
                            <a:schemeClr val="lt1"/>
                          </a:solidFill>
                          <a:effectLst/>
                          <a:latin typeface="+mn-lt"/>
                          <a:ea typeface="+mn-ea"/>
                          <a:cs typeface="+mn-cs"/>
                        </a:rPr>
                        <a:t>Title</a:t>
                      </a:r>
                      <a:endParaRPr lang="en-IN" sz="1200" dirty="0"/>
                    </a:p>
                  </a:txBody>
                  <a:tcPr/>
                </a:tc>
                <a:tc>
                  <a:txBody>
                    <a:bodyPr/>
                    <a:lstStyle/>
                    <a:p>
                      <a:r>
                        <a:rPr lang="en-IN" sz="1200" b="1" i="0" kern="1200" dirty="0">
                          <a:solidFill>
                            <a:schemeClr val="lt1"/>
                          </a:solidFill>
                          <a:effectLst/>
                          <a:latin typeface="+mn-lt"/>
                          <a:ea typeface="+mn-ea"/>
                          <a:cs typeface="+mn-cs"/>
                        </a:rPr>
                        <a:t>Dataset</a:t>
                      </a:r>
                      <a:endParaRPr lang="en-IN" sz="1200" dirty="0"/>
                    </a:p>
                  </a:txBody>
                  <a:tcPr/>
                </a:tc>
                <a:tc>
                  <a:txBody>
                    <a:bodyPr/>
                    <a:lstStyle/>
                    <a:p>
                      <a:r>
                        <a:rPr lang="en-IN" sz="1200" b="1" i="0" kern="1200" dirty="0">
                          <a:solidFill>
                            <a:schemeClr val="lt1"/>
                          </a:solidFill>
                          <a:effectLst/>
                          <a:latin typeface="+mn-lt"/>
                          <a:ea typeface="+mn-ea"/>
                          <a:cs typeface="+mn-cs"/>
                        </a:rPr>
                        <a:t>Methods</a:t>
                      </a:r>
                      <a:endParaRPr lang="en-IN" sz="1200" dirty="0"/>
                    </a:p>
                  </a:txBody>
                  <a:tcPr/>
                </a:tc>
                <a:tc>
                  <a:txBody>
                    <a:bodyPr/>
                    <a:lstStyle/>
                    <a:p>
                      <a:r>
                        <a:rPr lang="en-IN" sz="1200" b="1" i="0" kern="1200" dirty="0">
                          <a:solidFill>
                            <a:schemeClr val="lt1"/>
                          </a:solidFill>
                          <a:effectLst/>
                          <a:latin typeface="+mn-lt"/>
                          <a:ea typeface="+mn-ea"/>
                          <a:cs typeface="+mn-cs"/>
                        </a:rPr>
                        <a:t>Remarks</a:t>
                      </a:r>
                      <a:endParaRPr lang="en-IN" sz="1200" dirty="0"/>
                    </a:p>
                  </a:txBody>
                  <a:tcPr/>
                </a:tc>
                <a:extLst>
                  <a:ext uri="{0D108BD9-81ED-4DB2-BD59-A6C34878D82A}">
                    <a16:rowId xmlns:a16="http://schemas.microsoft.com/office/drawing/2014/main" val="3956143515"/>
                  </a:ext>
                </a:extLst>
              </a:tr>
              <a:tr h="966204">
                <a:tc>
                  <a:txBody>
                    <a:bodyPr/>
                    <a:lstStyle/>
                    <a:p>
                      <a:pPr fontAlgn="base"/>
                      <a:r>
                        <a:rPr lang="it-IT" sz="1200" dirty="0">
                          <a:effectLst/>
                          <a:latin typeface="Times New Roman" panose="02020603050405020304" pitchFamily="18" charset="0"/>
                          <a:cs typeface="Times New Roman" panose="02020603050405020304" pitchFamily="18" charset="0"/>
                        </a:rPr>
                        <a:t>Li, S., Liu, X., &amp; Tang, J.</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"Music genre classification with the million song dataset."</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The Million Song Dataset</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SVM, KNN, Random Forest</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Investigated multiple machine learning algorithms for music genre classification using the Million Song Dataset.</a:t>
                      </a:r>
                    </a:p>
                  </a:txBody>
                  <a:tcPr anchor="ctr"/>
                </a:tc>
                <a:extLst>
                  <a:ext uri="{0D108BD9-81ED-4DB2-BD59-A6C34878D82A}">
                    <a16:rowId xmlns:a16="http://schemas.microsoft.com/office/drawing/2014/main" val="2022162352"/>
                  </a:ext>
                </a:extLst>
              </a:tr>
              <a:tr h="966204">
                <a:tc>
                  <a:txBody>
                    <a:bodyPr/>
                    <a:lstStyle/>
                    <a:p>
                      <a:pPr fontAlgn="base"/>
                      <a:r>
                        <a:rPr lang="fi-FI" sz="1200" dirty="0">
                          <a:effectLst/>
                          <a:latin typeface="Times New Roman" panose="02020603050405020304" pitchFamily="18" charset="0"/>
                          <a:cs typeface="Times New Roman" panose="02020603050405020304" pitchFamily="18" charset="0"/>
                        </a:rPr>
                        <a:t>McFee, B., &amp; Ellis, D. P. W.</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a:t>
                      </a:r>
                      <a:r>
                        <a:rPr lang="en-GB" sz="1200" dirty="0" err="1">
                          <a:effectLst/>
                          <a:latin typeface="Times New Roman" panose="02020603050405020304" pitchFamily="18" charset="0"/>
                          <a:cs typeface="Times New Roman" panose="02020603050405020304" pitchFamily="18" charset="0"/>
                        </a:rPr>
                        <a:t>librosa</a:t>
                      </a:r>
                      <a:r>
                        <a:rPr lang="en-GB" sz="1200" dirty="0">
                          <a:effectLst/>
                          <a:latin typeface="Times New Roman" panose="02020603050405020304" pitchFamily="18" charset="0"/>
                          <a:cs typeface="Times New Roman" panose="02020603050405020304" pitchFamily="18" charset="0"/>
                        </a:rPr>
                        <a:t>: Audio and music signal analysis in python."</a:t>
                      </a:r>
                    </a:p>
                  </a:txBody>
                  <a:tcPr anchor="ctr"/>
                </a:tc>
                <a:tc>
                  <a:txBody>
                    <a:bodyPr/>
                    <a:lstStyle/>
                    <a:p>
                      <a:r>
                        <a:rPr lang="en-GB" sz="1200" dirty="0">
                          <a:latin typeface="Times New Roman" panose="02020603050405020304" pitchFamily="18" charset="0"/>
                          <a:cs typeface="Times New Roman" panose="02020603050405020304" pitchFamily="18" charset="0"/>
                        </a:rPr>
                        <a:t>-</a:t>
                      </a:r>
                      <a:endParaRPr lang="en-IN" sz="1200" dirty="0">
                        <a:latin typeface="Times New Roman" panose="02020603050405020304" pitchFamily="18" charset="0"/>
                        <a:cs typeface="Times New Roman" panose="02020603050405020304" pitchFamily="18" charset="0"/>
                      </a:endParaRPr>
                    </a:p>
                  </a:txBody>
                  <a:tcPr/>
                </a:tc>
                <a:tc>
                  <a:txBody>
                    <a:bodyPr/>
                    <a:lstStyle/>
                    <a:p>
                      <a:pPr fontAlgn="base"/>
                      <a:r>
                        <a:rPr lang="en-IN" sz="1200" dirty="0">
                          <a:effectLst/>
                          <a:latin typeface="Times New Roman" panose="02020603050405020304" pitchFamily="18" charset="0"/>
                          <a:cs typeface="Times New Roman" panose="02020603050405020304" pitchFamily="18" charset="0"/>
                        </a:rPr>
                        <a:t>Feature Extraction, Signal Processing</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Presented </a:t>
                      </a:r>
                      <a:r>
                        <a:rPr lang="en-GB" sz="1200" dirty="0" err="1">
                          <a:effectLst/>
                          <a:latin typeface="Times New Roman" panose="02020603050405020304" pitchFamily="18" charset="0"/>
                          <a:cs typeface="Times New Roman" panose="02020603050405020304" pitchFamily="18" charset="0"/>
                        </a:rPr>
                        <a:t>librosa</a:t>
                      </a:r>
                      <a:r>
                        <a:rPr lang="en-GB" sz="1200" dirty="0">
                          <a:effectLst/>
                          <a:latin typeface="Times New Roman" panose="02020603050405020304" pitchFamily="18" charset="0"/>
                          <a:cs typeface="Times New Roman" panose="02020603050405020304" pitchFamily="18" charset="0"/>
                        </a:rPr>
                        <a:t>, a Python library for audio and music signal analysis, facilitating feature extraction and analysis.</a:t>
                      </a:r>
                    </a:p>
                  </a:txBody>
                  <a:tcPr anchor="ctr"/>
                </a:tc>
                <a:extLst>
                  <a:ext uri="{0D108BD9-81ED-4DB2-BD59-A6C34878D82A}">
                    <a16:rowId xmlns:a16="http://schemas.microsoft.com/office/drawing/2014/main" val="1333585709"/>
                  </a:ext>
                </a:extLst>
              </a:tr>
              <a:tr h="966204">
                <a:tc>
                  <a:txBody>
                    <a:bodyPr/>
                    <a:lstStyle/>
                    <a:p>
                      <a:pPr fontAlgn="base"/>
                      <a:r>
                        <a:rPr lang="en-IN" sz="1200" dirty="0" err="1">
                          <a:effectLst/>
                          <a:latin typeface="Times New Roman" panose="02020603050405020304" pitchFamily="18" charset="0"/>
                          <a:cs typeface="Times New Roman" panose="02020603050405020304" pitchFamily="18" charset="0"/>
                        </a:rPr>
                        <a:t>Tzanetakis</a:t>
                      </a:r>
                      <a:r>
                        <a:rPr lang="en-IN" sz="1200" dirty="0">
                          <a:effectLst/>
                          <a:latin typeface="Times New Roman" panose="02020603050405020304" pitchFamily="18" charset="0"/>
                          <a:cs typeface="Times New Roman" panose="02020603050405020304" pitchFamily="18" charset="0"/>
                        </a:rPr>
                        <a:t>, G., &amp; Cook, P.</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"Musical genre classification of audio signals."</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GTZAN Dataset</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MFCC, SVM, KNN</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Conducted genre classification experiments using MFCC features and machine learning algorithms on the GTZAN Dataset.</a:t>
                      </a:r>
                    </a:p>
                  </a:txBody>
                  <a:tcPr anchor="ctr"/>
                </a:tc>
                <a:extLst>
                  <a:ext uri="{0D108BD9-81ED-4DB2-BD59-A6C34878D82A}">
                    <a16:rowId xmlns:a16="http://schemas.microsoft.com/office/drawing/2014/main" val="1434072414"/>
                  </a:ext>
                </a:extLst>
              </a:tr>
              <a:tr h="966204">
                <a:tc>
                  <a:txBody>
                    <a:bodyPr/>
                    <a:lstStyle/>
                    <a:p>
                      <a:pPr fontAlgn="base"/>
                      <a:r>
                        <a:rPr lang="en-IN" sz="1200" dirty="0" err="1">
                          <a:effectLst/>
                          <a:latin typeface="Times New Roman" panose="02020603050405020304" pitchFamily="18" charset="0"/>
                          <a:cs typeface="Times New Roman" panose="02020603050405020304" pitchFamily="18" charset="0"/>
                        </a:rPr>
                        <a:t>Nierhoff</a:t>
                      </a:r>
                      <a:r>
                        <a:rPr lang="en-IN" sz="1200" dirty="0">
                          <a:effectLst/>
                          <a:latin typeface="Times New Roman" panose="02020603050405020304" pitchFamily="18" charset="0"/>
                          <a:cs typeface="Times New Roman" panose="02020603050405020304" pitchFamily="18" charset="0"/>
                        </a:rPr>
                        <a:t>, T., &amp; </a:t>
                      </a:r>
                      <a:r>
                        <a:rPr lang="en-IN" sz="1200" dirty="0" err="1">
                          <a:effectLst/>
                          <a:latin typeface="Times New Roman" panose="02020603050405020304" pitchFamily="18" charset="0"/>
                          <a:cs typeface="Times New Roman" panose="02020603050405020304" pitchFamily="18" charset="0"/>
                        </a:rPr>
                        <a:t>Lidy</a:t>
                      </a:r>
                      <a:r>
                        <a:rPr lang="en-IN" sz="1200" dirty="0">
                          <a:effectLst/>
                          <a:latin typeface="Times New Roman" panose="02020603050405020304" pitchFamily="18" charset="0"/>
                          <a:cs typeface="Times New Roman" panose="02020603050405020304" pitchFamily="18" charset="0"/>
                        </a:rPr>
                        <a:t>, T.</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"Comparing Approaches to Genre Classification of Music Information Retrieval Systems."</a:t>
                      </a:r>
                    </a:p>
                  </a:txBody>
                  <a:tcPr anchor="ctr"/>
                </a:tc>
                <a:tc>
                  <a:txBody>
                    <a:bodyPr/>
                    <a:lstStyle/>
                    <a:p>
                      <a:r>
                        <a:rPr lang="en-GB" sz="1200" dirty="0">
                          <a:latin typeface="Times New Roman" panose="02020603050405020304" pitchFamily="18" charset="0"/>
                          <a:cs typeface="Times New Roman" panose="02020603050405020304" pitchFamily="18" charset="0"/>
                        </a:rPr>
                        <a:t>-</a:t>
                      </a:r>
                      <a:endParaRPr lang="en-IN" sz="1200" dirty="0">
                        <a:latin typeface="Times New Roman" panose="02020603050405020304" pitchFamily="18" charset="0"/>
                        <a:cs typeface="Times New Roman" panose="02020603050405020304" pitchFamily="18" charset="0"/>
                      </a:endParaRPr>
                    </a:p>
                  </a:txBody>
                  <a:tcPr/>
                </a:tc>
                <a:tc>
                  <a:txBody>
                    <a:bodyPr/>
                    <a:lstStyle/>
                    <a:p>
                      <a:pPr fontAlgn="base"/>
                      <a:r>
                        <a:rPr lang="en-IN" sz="1200" dirty="0">
                          <a:effectLst/>
                          <a:latin typeface="Times New Roman" panose="02020603050405020304" pitchFamily="18" charset="0"/>
                          <a:cs typeface="Times New Roman" panose="02020603050405020304" pitchFamily="18" charset="0"/>
                        </a:rPr>
                        <a:t>Feature Selection, Classification</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Evaluated different feature selection techniques and classification algorithms for music genre classification.</a:t>
                      </a:r>
                    </a:p>
                  </a:txBody>
                  <a:tcPr anchor="ctr"/>
                </a:tc>
                <a:extLst>
                  <a:ext uri="{0D108BD9-81ED-4DB2-BD59-A6C34878D82A}">
                    <a16:rowId xmlns:a16="http://schemas.microsoft.com/office/drawing/2014/main" val="3635117381"/>
                  </a:ext>
                </a:extLst>
              </a:tr>
              <a:tr h="966204">
                <a:tc>
                  <a:txBody>
                    <a:bodyPr/>
                    <a:lstStyle/>
                    <a:p>
                      <a:pPr fontAlgn="base"/>
                      <a:r>
                        <a:rPr lang="nl-NL" sz="1200" dirty="0">
                          <a:effectLst/>
                          <a:latin typeface="Times New Roman" panose="02020603050405020304" pitchFamily="18" charset="0"/>
                          <a:cs typeface="Times New Roman" panose="02020603050405020304" pitchFamily="18" charset="0"/>
                        </a:rPr>
                        <a:t>Van Balen, J. R., &amp; Fazekas, G.</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"From music similarity to music taste: An exploratory study on user-controllable distance measures."</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Last.fm Dataset</a:t>
                      </a:r>
                    </a:p>
                  </a:txBody>
                  <a:tcPr anchor="ctr"/>
                </a:tc>
                <a:tc>
                  <a:txBody>
                    <a:bodyPr/>
                    <a:lstStyle/>
                    <a:p>
                      <a:pPr fontAlgn="base"/>
                      <a:r>
                        <a:rPr lang="en-IN" sz="1200" dirty="0">
                          <a:effectLst/>
                          <a:latin typeface="Times New Roman" panose="02020603050405020304" pitchFamily="18" charset="0"/>
                          <a:cs typeface="Times New Roman" panose="02020603050405020304" pitchFamily="18" charset="0"/>
                        </a:rPr>
                        <a:t>User-based Similarity Measures</a:t>
                      </a:r>
                    </a:p>
                  </a:txBody>
                  <a:tcPr anchor="ctr"/>
                </a:tc>
                <a:tc>
                  <a:txBody>
                    <a:bodyPr/>
                    <a:lstStyle/>
                    <a:p>
                      <a:pPr fontAlgn="base"/>
                      <a:r>
                        <a:rPr lang="en-GB" sz="1200" dirty="0">
                          <a:effectLst/>
                          <a:latin typeface="Times New Roman" panose="02020603050405020304" pitchFamily="18" charset="0"/>
                          <a:cs typeface="Times New Roman" panose="02020603050405020304" pitchFamily="18" charset="0"/>
                        </a:rPr>
                        <a:t>Investigated user-controllable distance measures for music similarity, using Last.fm data to understand music taste.</a:t>
                      </a:r>
                    </a:p>
                  </a:txBody>
                  <a:tcPr anchor="ctr"/>
                </a:tc>
                <a:extLst>
                  <a:ext uri="{0D108BD9-81ED-4DB2-BD59-A6C34878D82A}">
                    <a16:rowId xmlns:a16="http://schemas.microsoft.com/office/drawing/2014/main" val="3722792145"/>
                  </a:ext>
                </a:extLst>
              </a:tr>
            </a:tbl>
          </a:graphicData>
        </a:graphic>
      </p:graphicFrame>
    </p:spTree>
    <p:extLst>
      <p:ext uri="{BB962C8B-B14F-4D97-AF65-F5344CB8AC3E}">
        <p14:creationId xmlns:p14="http://schemas.microsoft.com/office/powerpoint/2010/main" val="2276381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70841-ACDE-E9DE-DA4E-D06E6C5D8D45}"/>
              </a:ext>
            </a:extLst>
          </p:cNvPr>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Existing System / Work</a:t>
            </a:r>
          </a:p>
        </p:txBody>
      </p:sp>
      <p:sp>
        <p:nvSpPr>
          <p:cNvPr id="3" name="Content Placeholder 2">
            <a:extLst>
              <a:ext uri="{FF2B5EF4-FFF2-40B4-BE49-F238E27FC236}">
                <a16:creationId xmlns:a16="http://schemas.microsoft.com/office/drawing/2014/main" id="{775EF0F8-39E4-4D6C-B9A4-540A9EF08C38}"/>
              </a:ext>
            </a:extLst>
          </p:cNvPr>
          <p:cNvSpPr>
            <a:spLocks noGrp="1"/>
          </p:cNvSpPr>
          <p:nvPr>
            <p:ph idx="1"/>
          </p:nvPr>
        </p:nvSpPr>
        <p:spPr/>
        <p:txBody>
          <a:bodyPr>
            <a:normAutofit fontScale="47500" lnSpcReduction="20000"/>
          </a:bodyPr>
          <a:lstStyle/>
          <a:p>
            <a:pPr marL="0" indent="0" algn="l">
              <a:buNone/>
            </a:pPr>
            <a:r>
              <a:rPr lang="en-GB" sz="3400" b="1" i="0" dirty="0">
                <a:effectLst/>
                <a:latin typeface="Söhne"/>
              </a:rPr>
              <a:t>Existing Dataset:</a:t>
            </a:r>
          </a:p>
          <a:p>
            <a:pPr algn="l">
              <a:buFont typeface="Arial" panose="020B0604020202020204" pitchFamily="34" charset="0"/>
              <a:buChar char="•"/>
            </a:pPr>
            <a:r>
              <a:rPr lang="en-GB" b="0" i="0" dirty="0">
                <a:effectLst/>
                <a:latin typeface="Söhne"/>
              </a:rPr>
              <a:t>The Million Song Dataset: A widely used dataset containing audio features and metadata for a million songs, facilitating research in music analysis and recommendation systems.</a:t>
            </a:r>
          </a:p>
          <a:p>
            <a:pPr algn="l">
              <a:buFont typeface="Arial" panose="020B0604020202020204" pitchFamily="34" charset="0"/>
              <a:buChar char="•"/>
            </a:pPr>
            <a:r>
              <a:rPr lang="en-GB" b="0" i="0" dirty="0">
                <a:effectLst/>
                <a:latin typeface="Söhne"/>
              </a:rPr>
              <a:t>GTZAN Dataset: A benchmark dataset comprising audio clips across multiple genres, commonly used for evaluating music genre classification algorithms.</a:t>
            </a:r>
          </a:p>
          <a:p>
            <a:pPr marL="0" indent="0" algn="l">
              <a:buNone/>
            </a:pPr>
            <a:r>
              <a:rPr lang="en-GB" sz="3400" b="1" i="0" dirty="0">
                <a:effectLst/>
                <a:latin typeface="Söhne"/>
              </a:rPr>
              <a:t>Existing Methodology:</a:t>
            </a:r>
          </a:p>
          <a:p>
            <a:pPr algn="l">
              <a:buFont typeface="Arial" panose="020B0604020202020204" pitchFamily="34" charset="0"/>
              <a:buChar char="•"/>
            </a:pPr>
            <a:r>
              <a:rPr lang="en-GB" b="0" i="0" dirty="0">
                <a:effectLst/>
                <a:latin typeface="Söhne"/>
              </a:rPr>
              <a:t>Feature Extraction: Common techniques such as MFCC (Mel-Frequency Cepstral Coefficients) extraction and chroma feature extraction are utilized to capture relevant characteristics of audio signals.</a:t>
            </a:r>
          </a:p>
          <a:p>
            <a:pPr algn="l">
              <a:buFont typeface="Arial" panose="020B0604020202020204" pitchFamily="34" charset="0"/>
              <a:buChar char="•"/>
            </a:pPr>
            <a:r>
              <a:rPr lang="en-GB" b="0" i="0" dirty="0">
                <a:effectLst/>
                <a:latin typeface="Söhne"/>
              </a:rPr>
              <a:t>Machine Learning Algorithms: Various algorithms such as SVM (Support Vector Machine), KNN (K-Nearest </a:t>
            </a:r>
            <a:r>
              <a:rPr lang="en-GB" b="0" i="0" dirty="0" err="1">
                <a:effectLst/>
                <a:latin typeface="Söhne"/>
              </a:rPr>
              <a:t>Neighbors</a:t>
            </a:r>
            <a:r>
              <a:rPr lang="en-GB" b="0" i="0" dirty="0">
                <a:effectLst/>
                <a:latin typeface="Söhne"/>
              </a:rPr>
              <a:t>), and Random Forest are applied for music genre classification.</a:t>
            </a:r>
          </a:p>
          <a:p>
            <a:pPr algn="l">
              <a:buFont typeface="Arial" panose="020B0604020202020204" pitchFamily="34" charset="0"/>
              <a:buChar char="•"/>
            </a:pPr>
            <a:r>
              <a:rPr lang="en-GB" b="0" i="0" dirty="0">
                <a:effectLst/>
                <a:latin typeface="Söhne"/>
              </a:rPr>
              <a:t>Deep Learning Models: Deep neural networks, including convolutional neural networks (CNNs) and recurrent neural networks (RNNs), have been employed for automatic music genre classification.</a:t>
            </a:r>
          </a:p>
          <a:p>
            <a:pPr marL="0" indent="0" algn="l">
              <a:buNone/>
            </a:pPr>
            <a:r>
              <a:rPr lang="en-GB" sz="3400" b="1" i="0" dirty="0">
                <a:effectLst/>
                <a:latin typeface="Söhne"/>
              </a:rPr>
              <a:t>Performance &amp; Evaluation Metrics of Existing Methodology:</a:t>
            </a:r>
          </a:p>
          <a:p>
            <a:pPr algn="l">
              <a:buFont typeface="Arial" panose="020B0604020202020204" pitchFamily="34" charset="0"/>
              <a:buChar char="•"/>
            </a:pPr>
            <a:r>
              <a:rPr lang="en-GB" b="0" i="0" dirty="0">
                <a:effectLst/>
                <a:latin typeface="Söhne"/>
              </a:rPr>
              <a:t>Accuracy: Measures the proportion of correctly classified instances out of the total instances.</a:t>
            </a:r>
          </a:p>
          <a:p>
            <a:pPr algn="l">
              <a:buFont typeface="Arial" panose="020B0604020202020204" pitchFamily="34" charset="0"/>
              <a:buChar char="•"/>
            </a:pPr>
            <a:r>
              <a:rPr lang="en-GB" b="0" i="0" dirty="0">
                <a:effectLst/>
                <a:latin typeface="Söhne"/>
              </a:rPr>
              <a:t>Precision: Reflects the ratio of correctly classified instances of a particular class to the total instances classified as that class.</a:t>
            </a:r>
          </a:p>
          <a:p>
            <a:pPr algn="l">
              <a:buFont typeface="Arial" panose="020B0604020202020204" pitchFamily="34" charset="0"/>
              <a:buChar char="•"/>
            </a:pPr>
            <a:r>
              <a:rPr lang="en-GB" b="0" i="0" dirty="0">
                <a:effectLst/>
                <a:latin typeface="Söhne"/>
              </a:rPr>
              <a:t>Recall: Indicates the proportion of correctly classified instances of a particular class to the total instances of that class in the dataset.</a:t>
            </a:r>
          </a:p>
          <a:p>
            <a:pPr algn="l">
              <a:buFont typeface="Arial" panose="020B0604020202020204" pitchFamily="34" charset="0"/>
              <a:buChar char="•"/>
            </a:pPr>
            <a:r>
              <a:rPr lang="en-GB" b="0" i="0" dirty="0">
                <a:effectLst/>
                <a:latin typeface="Söhne"/>
              </a:rPr>
              <a:t>F1 Score: Harmonic mean of precision and recall, providing a balanced measure of a classifier's performance.</a:t>
            </a:r>
          </a:p>
          <a:p>
            <a:pPr algn="l">
              <a:buFont typeface="Arial" panose="020B0604020202020204" pitchFamily="34" charset="0"/>
              <a:buChar char="•"/>
            </a:pPr>
            <a:r>
              <a:rPr lang="en-GB" b="0" i="0" dirty="0">
                <a:effectLst/>
                <a:latin typeface="Söhne"/>
              </a:rPr>
              <a:t>Confusion Matrix: A tabular representation of actual versus predicted classes, facilitating the analysis of classification errors and model performance across different classes</a:t>
            </a:r>
          </a:p>
          <a:p>
            <a:pPr marL="0" indent="0">
              <a:buNone/>
            </a:pPr>
            <a:endParaRPr lang="en-IN" dirty="0"/>
          </a:p>
        </p:txBody>
      </p:sp>
      <p:pic>
        <p:nvPicPr>
          <p:cNvPr id="4" name="Picture 3">
            <a:extLst>
              <a:ext uri="{FF2B5EF4-FFF2-40B4-BE49-F238E27FC236}">
                <a16:creationId xmlns:a16="http://schemas.microsoft.com/office/drawing/2014/main" id="{8488CD15-03EF-D1C6-039A-9CB9967953DD}"/>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226359" y="161646"/>
            <a:ext cx="2595282" cy="1070699"/>
          </a:xfrm>
          <a:prstGeom prst="rect">
            <a:avLst/>
          </a:prstGeom>
        </p:spPr>
      </p:pic>
      <p:pic>
        <p:nvPicPr>
          <p:cNvPr id="5" name="Recorded Sound">
            <a:hlinkClick r:id="" action="ppaction://media"/>
            <a:extLst>
              <a:ext uri="{FF2B5EF4-FFF2-40B4-BE49-F238E27FC236}">
                <a16:creationId xmlns:a16="http://schemas.microsoft.com/office/drawing/2014/main" id="{FFCCA8E5-1CE3-1735-9E6E-F41DBE82A2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6359" y="6186579"/>
            <a:ext cx="487363" cy="487363"/>
          </a:xfrm>
          <a:prstGeom prst="rect">
            <a:avLst/>
          </a:prstGeom>
        </p:spPr>
      </p:pic>
    </p:spTree>
    <p:extLst>
      <p:ext uri="{BB962C8B-B14F-4D97-AF65-F5344CB8AC3E}">
        <p14:creationId xmlns:p14="http://schemas.microsoft.com/office/powerpoint/2010/main" val="157922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8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87495-DB12-DE4D-54B2-6BADE4F57CBA}"/>
              </a:ext>
            </a:extLst>
          </p:cNvPr>
          <p:cNvSpPr>
            <a:spLocks noGrp="1"/>
          </p:cNvSpPr>
          <p:nvPr>
            <p:ph type="title"/>
          </p:nvPr>
        </p:nvSpPr>
        <p:spPr>
          <a:xfrm>
            <a:off x="838200" y="110262"/>
            <a:ext cx="10515600" cy="1325563"/>
          </a:xfrm>
        </p:spPr>
        <p:txBody>
          <a:bodyPr/>
          <a:lstStyle/>
          <a:p>
            <a:pPr algn="ctr"/>
            <a:r>
              <a:rPr lang="en-IN" dirty="0">
                <a:latin typeface="Times New Roman" panose="02020603050405020304" pitchFamily="18" charset="0"/>
                <a:cs typeface="Times New Roman" panose="02020603050405020304" pitchFamily="18" charset="0"/>
              </a:rPr>
              <a:t>Proposed System / Work</a:t>
            </a:r>
            <a:endParaRPr lang="en-IN" dirty="0"/>
          </a:p>
        </p:txBody>
      </p:sp>
      <p:sp>
        <p:nvSpPr>
          <p:cNvPr id="3" name="Content Placeholder 2">
            <a:extLst>
              <a:ext uri="{FF2B5EF4-FFF2-40B4-BE49-F238E27FC236}">
                <a16:creationId xmlns:a16="http://schemas.microsoft.com/office/drawing/2014/main" id="{29E99CFD-9507-0B1E-21EE-7CFF053E455A}"/>
              </a:ext>
            </a:extLst>
          </p:cNvPr>
          <p:cNvSpPr>
            <a:spLocks noGrp="1"/>
          </p:cNvSpPr>
          <p:nvPr>
            <p:ph idx="1"/>
          </p:nvPr>
        </p:nvSpPr>
        <p:spPr>
          <a:xfrm>
            <a:off x="397933" y="1070699"/>
            <a:ext cx="11455399" cy="5566777"/>
          </a:xfrm>
        </p:spPr>
        <p:txBody>
          <a:bodyPr>
            <a:noAutofit/>
          </a:bodyPr>
          <a:lstStyle/>
          <a:p>
            <a:pPr algn="l">
              <a:lnSpc>
                <a:spcPct val="100000"/>
              </a:lnSpc>
            </a:pPr>
            <a:r>
              <a:rPr lang="en-GB" sz="1050" b="0" i="0" dirty="0">
                <a:effectLst/>
                <a:latin typeface="Söhne"/>
              </a:rPr>
              <a:t>The proposed system aims to enhance the existing methodology for music genre classification by incorporating advanced feature extraction techniques, leveraging deep learning models, and introducing ensemble learning methods to improve classification accuracy and robustness. The system consists of several modules, each designed to address specific aspects of the classification process.</a:t>
            </a:r>
          </a:p>
          <a:p>
            <a:pPr marL="0" indent="0" algn="l">
              <a:lnSpc>
                <a:spcPct val="100000"/>
              </a:lnSpc>
              <a:buNone/>
            </a:pPr>
            <a:r>
              <a:rPr lang="en-GB" sz="1050" b="1" i="0" dirty="0">
                <a:effectLst/>
                <a:latin typeface="Söhne"/>
              </a:rPr>
              <a:t>Modules:</a:t>
            </a:r>
          </a:p>
          <a:p>
            <a:pPr algn="l">
              <a:lnSpc>
                <a:spcPct val="100000"/>
              </a:lnSpc>
              <a:buFont typeface="+mj-lt"/>
              <a:buAutoNum type="arabicPeriod"/>
            </a:pPr>
            <a:r>
              <a:rPr lang="en-GB" sz="1050" b="1" i="0" dirty="0">
                <a:effectLst/>
                <a:latin typeface="Söhne"/>
              </a:rPr>
              <a:t>Feature Extraction:</a:t>
            </a:r>
          </a:p>
          <a:p>
            <a:pPr marL="457200" lvl="1" indent="0" algn="l">
              <a:lnSpc>
                <a:spcPct val="100000"/>
              </a:lnSpc>
              <a:buNone/>
            </a:pPr>
            <a:r>
              <a:rPr lang="en-GB" sz="1050" b="0" i="0" dirty="0">
                <a:effectLst/>
                <a:latin typeface="Söhne"/>
              </a:rPr>
              <a:t>This module extracts informative features from audio signals, including MFCC, chroma features, rhythmic patterns, and spectral characteristics. Advanced techniques such as wavelet transforms and deep feature learning may also be employed to capture subtle nuances in music.</a:t>
            </a:r>
          </a:p>
          <a:p>
            <a:pPr algn="l">
              <a:lnSpc>
                <a:spcPct val="100000"/>
              </a:lnSpc>
              <a:buFont typeface="+mj-lt"/>
              <a:buAutoNum type="arabicPeriod"/>
            </a:pPr>
            <a:r>
              <a:rPr lang="en-GB" sz="1050" b="1" i="0" dirty="0">
                <a:effectLst/>
                <a:latin typeface="Söhne"/>
              </a:rPr>
              <a:t>Deep Learning Model:</a:t>
            </a:r>
          </a:p>
          <a:p>
            <a:pPr marL="457200" lvl="1" indent="0" algn="l">
              <a:lnSpc>
                <a:spcPct val="100000"/>
              </a:lnSpc>
              <a:buNone/>
            </a:pPr>
            <a:r>
              <a:rPr lang="en-GB" sz="1050" b="0" i="0" dirty="0">
                <a:effectLst/>
                <a:latin typeface="Söhne"/>
              </a:rPr>
              <a:t>In this module, deep neural network architectures, such as convolutional neural networks (CNNs) and recurrent neural networks (RNNs), are utilized to learn hierarchical representations of music features. Transfer learning techniques may be applied to leverage pre-trained models on large-scale audio datasets.</a:t>
            </a:r>
          </a:p>
          <a:p>
            <a:pPr algn="l">
              <a:lnSpc>
                <a:spcPct val="100000"/>
              </a:lnSpc>
              <a:buFont typeface="+mj-lt"/>
              <a:buAutoNum type="arabicPeriod"/>
            </a:pPr>
            <a:r>
              <a:rPr lang="en-GB" sz="1050" b="1" i="0" dirty="0">
                <a:effectLst/>
                <a:latin typeface="Söhne"/>
              </a:rPr>
              <a:t>Ensemble Learning:</a:t>
            </a:r>
          </a:p>
          <a:p>
            <a:pPr marL="457200" lvl="1" indent="0" algn="l">
              <a:lnSpc>
                <a:spcPct val="100000"/>
              </a:lnSpc>
              <a:buNone/>
            </a:pPr>
            <a:r>
              <a:rPr lang="en-GB" sz="1050" b="0" i="0" dirty="0">
                <a:effectLst/>
                <a:latin typeface="Söhne"/>
              </a:rPr>
              <a:t>Ensemble learning techniques, such as bagging and boosting, are employed to combine multiple base classifiers into a robust ensemble model. This module aggregates the predictions of individual classifiers to improve classification accuracy and mitigate overfitting.</a:t>
            </a:r>
          </a:p>
          <a:p>
            <a:pPr algn="l">
              <a:lnSpc>
                <a:spcPct val="100000"/>
              </a:lnSpc>
              <a:buFont typeface="+mj-lt"/>
              <a:buAutoNum type="arabicPeriod"/>
            </a:pPr>
            <a:r>
              <a:rPr lang="en-GB" sz="1050" b="1" i="0" dirty="0">
                <a:effectLst/>
                <a:latin typeface="Söhne"/>
              </a:rPr>
              <a:t>Evaluation and Validation:</a:t>
            </a:r>
          </a:p>
          <a:p>
            <a:pPr marL="457200" lvl="1" indent="0" algn="l">
              <a:lnSpc>
                <a:spcPct val="100000"/>
              </a:lnSpc>
              <a:buNone/>
            </a:pPr>
            <a:r>
              <a:rPr lang="en-GB" sz="1050" b="0" i="0" dirty="0">
                <a:effectLst/>
                <a:latin typeface="Söhne"/>
              </a:rPr>
              <a:t>This module assesses the performance of the proposed system using evaluation metrics such as accuracy, precision, recall, and F1 score. Cross-validation techniques, such as k-fold cross-validation, are utilized to validate the model's generalization capability on unseen data.</a:t>
            </a:r>
          </a:p>
          <a:p>
            <a:pPr marL="0" indent="0" algn="l">
              <a:lnSpc>
                <a:spcPct val="100000"/>
              </a:lnSpc>
              <a:buNone/>
            </a:pPr>
            <a:r>
              <a:rPr lang="en-GB" sz="1050" b="1" i="0" dirty="0">
                <a:effectLst/>
                <a:latin typeface="Söhne"/>
              </a:rPr>
              <a:t>Existing System's Improved Version:</a:t>
            </a:r>
          </a:p>
          <a:p>
            <a:pPr marL="0" indent="0" algn="l">
              <a:lnSpc>
                <a:spcPct val="100000"/>
              </a:lnSpc>
              <a:buNone/>
            </a:pPr>
            <a:r>
              <a:rPr lang="en-GB" sz="1050" b="1" i="0" dirty="0">
                <a:effectLst/>
                <a:latin typeface="Söhne"/>
              </a:rPr>
              <a:t>1. Enhanced Feature Extraction</a:t>
            </a:r>
            <a:r>
              <a:rPr lang="en-GB" sz="1050" b="0" i="0" dirty="0">
                <a:effectLst/>
                <a:latin typeface="Söhne"/>
              </a:rPr>
              <a:t>: By incorporating advanced feature extraction techniques, the proposed system captures more comprehensive representations of music signals, allowing for better discrimination between different genres.</a:t>
            </a:r>
          </a:p>
          <a:p>
            <a:pPr marL="0" indent="0" algn="l">
              <a:lnSpc>
                <a:spcPct val="100000"/>
              </a:lnSpc>
              <a:buNone/>
            </a:pPr>
            <a:r>
              <a:rPr lang="en-GB" sz="1050" b="1" dirty="0">
                <a:latin typeface="Söhne"/>
              </a:rPr>
              <a:t>2. </a:t>
            </a:r>
            <a:r>
              <a:rPr lang="en-GB" sz="1050" b="1" i="0" dirty="0">
                <a:effectLst/>
                <a:latin typeface="Söhne"/>
              </a:rPr>
              <a:t>Deep Learning Integration: </a:t>
            </a:r>
            <a:r>
              <a:rPr lang="en-GB" sz="1050" b="0" i="0" dirty="0">
                <a:effectLst/>
                <a:latin typeface="Söhne"/>
              </a:rPr>
              <a:t>Leveraging deep learning models enables the system to automatically learn hierarchical features from raw audio data, eliminating the need for manual feature engineering and potentially improving classification performance.</a:t>
            </a:r>
          </a:p>
          <a:p>
            <a:pPr marL="0" indent="0" algn="l">
              <a:lnSpc>
                <a:spcPct val="100000"/>
              </a:lnSpc>
              <a:buNone/>
            </a:pPr>
            <a:r>
              <a:rPr lang="en-GB" sz="1050" b="1" i="0" dirty="0">
                <a:effectLst/>
                <a:latin typeface="Söhne"/>
              </a:rPr>
              <a:t>3. Ensemble Learning Fusion: </a:t>
            </a:r>
            <a:r>
              <a:rPr lang="en-GB" sz="1050" b="0" i="0" dirty="0">
                <a:effectLst/>
                <a:latin typeface="Söhne"/>
              </a:rPr>
              <a:t>Ensemble learning methods combine the strengths of multiple base classifiers, resulting in a more robust and accurate classification model. The fusion of diverse classifiers helps mitigate the limitations of individual models and enhances the system's overall performance.</a:t>
            </a:r>
          </a:p>
          <a:p>
            <a:pPr marL="0" indent="0" algn="l">
              <a:lnSpc>
                <a:spcPct val="100000"/>
              </a:lnSpc>
              <a:buNone/>
            </a:pPr>
            <a:r>
              <a:rPr lang="en-GB" sz="1050" b="1" i="0" dirty="0">
                <a:effectLst/>
                <a:latin typeface="Söhne"/>
              </a:rPr>
              <a:t>4. Improved Performance and Robustness: </a:t>
            </a:r>
            <a:r>
              <a:rPr lang="en-GB" sz="1050" b="0" i="0" dirty="0">
                <a:effectLst/>
                <a:latin typeface="Söhne"/>
              </a:rPr>
              <a:t>Through the integration of advanced feature extraction, deep learning, and ensemble learning techniques, the proposed system achieves higher classification accuracy and robustness compared to the existing methodology. This improvement enhances the system's applicability in real-world scenarios such as music recommendation systems and content classification platforms</a:t>
            </a:r>
          </a:p>
        </p:txBody>
      </p:sp>
      <p:pic>
        <p:nvPicPr>
          <p:cNvPr id="4" name="Picture 3">
            <a:extLst>
              <a:ext uri="{FF2B5EF4-FFF2-40B4-BE49-F238E27FC236}">
                <a16:creationId xmlns:a16="http://schemas.microsoft.com/office/drawing/2014/main" id="{9FF8A456-741A-439A-803B-4B2AC42E488E}"/>
              </a:ext>
            </a:extLst>
          </p:cNvPr>
          <p:cNvPicPr>
            <a:picLocks noChangeAspect="1"/>
          </p:cNvPicPr>
          <p:nvPr/>
        </p:nvPicPr>
        <p:blipFill rotWithShape="1">
          <a:blip r:embed="rId4">
            <a:extLst>
              <a:ext uri="{28A0092B-C50C-407E-A947-70E740481C1C}">
                <a14:useLocalDpi xmlns:a14="http://schemas.microsoft.com/office/drawing/2010/main" val="0"/>
              </a:ext>
            </a:extLst>
          </a:blip>
          <a:srcRect l="1038" t="1046" r="60106" b="86928"/>
          <a:stretch/>
        </p:blipFill>
        <p:spPr>
          <a:xfrm>
            <a:off x="93133" y="0"/>
            <a:ext cx="2595282" cy="1070699"/>
          </a:xfrm>
          <a:prstGeom prst="rect">
            <a:avLst/>
          </a:prstGeom>
        </p:spPr>
      </p:pic>
      <p:pic>
        <p:nvPicPr>
          <p:cNvPr id="5" name="Recorded Sound">
            <a:hlinkClick r:id="" action="ppaction://media"/>
            <a:extLst>
              <a:ext uri="{FF2B5EF4-FFF2-40B4-BE49-F238E27FC236}">
                <a16:creationId xmlns:a16="http://schemas.microsoft.com/office/drawing/2014/main" id="{DBCD1B65-1786-FCA6-1698-6E0D20887C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0385" y="6286313"/>
            <a:ext cx="487363" cy="487363"/>
          </a:xfrm>
          <a:prstGeom prst="rect">
            <a:avLst/>
          </a:prstGeom>
        </p:spPr>
      </p:pic>
    </p:spTree>
    <p:extLst>
      <p:ext uri="{BB962C8B-B14F-4D97-AF65-F5344CB8AC3E}">
        <p14:creationId xmlns:p14="http://schemas.microsoft.com/office/powerpoint/2010/main" val="688496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2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1885</Words>
  <Application>Microsoft Office PowerPoint</Application>
  <PresentationFormat>Widescreen</PresentationFormat>
  <Paragraphs>115</Paragraphs>
  <Slides>8</Slides>
  <Notes>0</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Söhne</vt:lpstr>
      <vt:lpstr>Times New Roman</vt:lpstr>
      <vt:lpstr>Office Theme</vt:lpstr>
      <vt:lpstr>  Music Genre Clustering </vt:lpstr>
      <vt:lpstr>Abstract</vt:lpstr>
      <vt:lpstr>Introduction</vt:lpstr>
      <vt:lpstr>Challenges / Motivation</vt:lpstr>
      <vt:lpstr>Problem Statement</vt:lpstr>
      <vt:lpstr>Literature Survey</vt:lpstr>
      <vt:lpstr>Existing System / Work</vt:lpstr>
      <vt:lpstr>Proposed System /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Project(Imprecise your title)</dc:title>
  <dc:creator>Karthikeyan Udaichi</dc:creator>
  <cp:lastModifiedBy>krsna asthana</cp:lastModifiedBy>
  <cp:revision>26</cp:revision>
  <dcterms:created xsi:type="dcterms:W3CDTF">2024-03-13T02:51:36Z</dcterms:created>
  <dcterms:modified xsi:type="dcterms:W3CDTF">2024-05-04T20:10:22Z</dcterms:modified>
</cp:coreProperties>
</file>

<file path=docProps/thumbnail.jpeg>
</file>